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7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9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33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15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00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82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66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CE5BB"/>
    <a:srgbClr val="F2EDAE"/>
    <a:srgbClr val="E0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90" autoAdjust="0"/>
  </p:normalViewPr>
  <p:slideViewPr>
    <p:cSldViewPr>
      <p:cViewPr varScale="1">
        <p:scale>
          <a:sx n="86" d="100"/>
          <a:sy n="86" d="100"/>
        </p:scale>
        <p:origin x="153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50211-65C4-480C-8639-D6F2A2388C37}" type="datetimeFigureOut">
              <a:rPr lang="es-CO" smtClean="0"/>
              <a:t>4/08/2023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6F1F6-5DEE-491C-BEE2-04C293607FC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9713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67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49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33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15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00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82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66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6F1F6-5DEE-491C-BEE2-04C293607FC5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9718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32"/>
            <a:ext cx="7772400" cy="147002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0DF0E-62F5-4442-9C48-73110DA37C40}" type="datetimeFigureOut">
              <a:rPr lang="es-CO" smtClean="0"/>
              <a:t>4/08/2023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FF4C-B69D-4B78-9E77-8DF49A243E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4045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0DF0E-62F5-4442-9C48-73110DA37C40}" type="datetimeFigureOut">
              <a:rPr lang="es-CO" smtClean="0"/>
              <a:t>4/08/2023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FF4C-B69D-4B78-9E77-8DF49A243E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1900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7"/>
            <a:ext cx="2057400" cy="585152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7"/>
            <a:ext cx="6019800" cy="585152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0DF0E-62F5-4442-9C48-73110DA37C40}" type="datetimeFigureOut">
              <a:rPr lang="es-CO" smtClean="0"/>
              <a:t>4/08/2023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FF4C-B69D-4B78-9E77-8DF49A243E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9019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0DF0E-62F5-4442-9C48-73110DA37C40}" type="datetimeFigureOut">
              <a:rPr lang="es-CO" smtClean="0"/>
              <a:t>4/08/2023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FF4C-B69D-4B78-9E77-8DF49A243E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0781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4" y="4406904"/>
            <a:ext cx="7772400" cy="136207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4" y="2906719"/>
            <a:ext cx="7772400" cy="150018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0DF0E-62F5-4442-9C48-73110DA37C40}" type="datetimeFigureOut">
              <a:rPr lang="es-CO" smtClean="0"/>
              <a:t>4/08/2023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FF4C-B69D-4B78-9E77-8DF49A243E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7726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0DF0E-62F5-4442-9C48-73110DA37C40}" type="datetimeFigureOut">
              <a:rPr lang="es-CO" smtClean="0"/>
              <a:t>4/08/2023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FF4C-B69D-4B78-9E77-8DF49A243E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3319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2" indent="0">
              <a:buNone/>
              <a:defRPr sz="2000" b="1"/>
            </a:lvl2pPr>
            <a:lvl3pPr marL="914367" indent="0">
              <a:buNone/>
              <a:defRPr sz="1800" b="1"/>
            </a:lvl3pPr>
            <a:lvl4pPr marL="1371549" indent="0">
              <a:buNone/>
              <a:defRPr sz="1600" b="1"/>
            </a:lvl4pPr>
            <a:lvl5pPr marL="1828733" indent="0">
              <a:buNone/>
              <a:defRPr sz="1600" b="1"/>
            </a:lvl5pPr>
            <a:lvl6pPr marL="2285915" indent="0">
              <a:buNone/>
              <a:defRPr sz="1600" b="1"/>
            </a:lvl6pPr>
            <a:lvl7pPr marL="2743100" indent="0">
              <a:buNone/>
              <a:defRPr sz="1600" b="1"/>
            </a:lvl7pPr>
            <a:lvl8pPr marL="3200282" indent="0">
              <a:buNone/>
              <a:defRPr sz="1600" b="1"/>
            </a:lvl8pPr>
            <a:lvl9pPr marL="3657466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81"/>
            <a:ext cx="4040188" cy="395128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5" cy="6397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2" indent="0">
              <a:buNone/>
              <a:defRPr sz="2000" b="1"/>
            </a:lvl2pPr>
            <a:lvl3pPr marL="914367" indent="0">
              <a:buNone/>
              <a:defRPr sz="1800" b="1"/>
            </a:lvl3pPr>
            <a:lvl4pPr marL="1371549" indent="0">
              <a:buNone/>
              <a:defRPr sz="1600" b="1"/>
            </a:lvl4pPr>
            <a:lvl5pPr marL="1828733" indent="0">
              <a:buNone/>
              <a:defRPr sz="1600" b="1"/>
            </a:lvl5pPr>
            <a:lvl6pPr marL="2285915" indent="0">
              <a:buNone/>
              <a:defRPr sz="1600" b="1"/>
            </a:lvl6pPr>
            <a:lvl7pPr marL="2743100" indent="0">
              <a:buNone/>
              <a:defRPr sz="1600" b="1"/>
            </a:lvl7pPr>
            <a:lvl8pPr marL="3200282" indent="0">
              <a:buNone/>
              <a:defRPr sz="1600" b="1"/>
            </a:lvl8pPr>
            <a:lvl9pPr marL="3657466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2174881"/>
            <a:ext cx="4041775" cy="395128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0DF0E-62F5-4442-9C48-73110DA37C40}" type="datetimeFigureOut">
              <a:rPr lang="es-CO" smtClean="0"/>
              <a:t>4/08/2023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FF4C-B69D-4B78-9E77-8DF49A243E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6115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0DF0E-62F5-4442-9C48-73110DA37C40}" type="datetimeFigureOut">
              <a:rPr lang="es-CO" smtClean="0"/>
              <a:t>4/08/2023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FF4C-B69D-4B78-9E77-8DF49A243E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4947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0DF0E-62F5-4442-9C48-73110DA37C40}" type="datetimeFigureOut">
              <a:rPr lang="es-CO" smtClean="0"/>
              <a:t>4/08/2023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FF4C-B69D-4B78-9E77-8DF49A243E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2783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3"/>
            <a:ext cx="300831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1" y="273057"/>
            <a:ext cx="5111750" cy="585311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7"/>
            <a:ext cx="300831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2" indent="0">
              <a:buNone/>
              <a:defRPr sz="1200"/>
            </a:lvl2pPr>
            <a:lvl3pPr marL="914367" indent="0">
              <a:buNone/>
              <a:defRPr sz="1000"/>
            </a:lvl3pPr>
            <a:lvl4pPr marL="1371549" indent="0">
              <a:buNone/>
              <a:defRPr sz="800"/>
            </a:lvl4pPr>
            <a:lvl5pPr marL="1828733" indent="0">
              <a:buNone/>
              <a:defRPr sz="800"/>
            </a:lvl5pPr>
            <a:lvl6pPr marL="2285915" indent="0">
              <a:buNone/>
              <a:defRPr sz="800"/>
            </a:lvl6pPr>
            <a:lvl7pPr marL="2743100" indent="0">
              <a:buNone/>
              <a:defRPr sz="800"/>
            </a:lvl7pPr>
            <a:lvl8pPr marL="3200282" indent="0">
              <a:buNone/>
              <a:defRPr sz="800"/>
            </a:lvl8pPr>
            <a:lvl9pPr marL="3657466" indent="0">
              <a:buNone/>
              <a:defRPr sz="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0DF0E-62F5-4442-9C48-73110DA37C40}" type="datetimeFigureOut">
              <a:rPr lang="es-CO" smtClean="0"/>
              <a:t>4/08/2023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FF4C-B69D-4B78-9E77-8DF49A243E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7654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3"/>
            <a:ext cx="5486400" cy="4114800"/>
          </a:xfrm>
        </p:spPr>
        <p:txBody>
          <a:bodyPr/>
          <a:lstStyle>
            <a:lvl1pPr marL="0" indent="0">
              <a:buNone/>
              <a:defRPr sz="3300"/>
            </a:lvl1pPr>
            <a:lvl2pPr marL="457182" indent="0">
              <a:buNone/>
              <a:defRPr sz="2900"/>
            </a:lvl2pPr>
            <a:lvl3pPr marL="914367" indent="0">
              <a:buNone/>
              <a:defRPr sz="2400"/>
            </a:lvl3pPr>
            <a:lvl4pPr marL="1371549" indent="0">
              <a:buNone/>
              <a:defRPr sz="2000"/>
            </a:lvl4pPr>
            <a:lvl5pPr marL="1828733" indent="0">
              <a:buNone/>
              <a:defRPr sz="2000"/>
            </a:lvl5pPr>
            <a:lvl6pPr marL="2285915" indent="0">
              <a:buNone/>
              <a:defRPr sz="2000"/>
            </a:lvl6pPr>
            <a:lvl7pPr marL="2743100" indent="0">
              <a:buNone/>
              <a:defRPr sz="2000"/>
            </a:lvl7pPr>
            <a:lvl8pPr marL="3200282" indent="0">
              <a:buNone/>
              <a:defRPr sz="2000"/>
            </a:lvl8pPr>
            <a:lvl9pPr marL="3657466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2" indent="0">
              <a:buNone/>
              <a:defRPr sz="1200"/>
            </a:lvl2pPr>
            <a:lvl3pPr marL="914367" indent="0">
              <a:buNone/>
              <a:defRPr sz="1000"/>
            </a:lvl3pPr>
            <a:lvl4pPr marL="1371549" indent="0">
              <a:buNone/>
              <a:defRPr sz="800"/>
            </a:lvl4pPr>
            <a:lvl5pPr marL="1828733" indent="0">
              <a:buNone/>
              <a:defRPr sz="800"/>
            </a:lvl5pPr>
            <a:lvl6pPr marL="2285915" indent="0">
              <a:buNone/>
              <a:defRPr sz="800"/>
            </a:lvl6pPr>
            <a:lvl7pPr marL="2743100" indent="0">
              <a:buNone/>
              <a:defRPr sz="800"/>
            </a:lvl7pPr>
            <a:lvl8pPr marL="3200282" indent="0">
              <a:buNone/>
              <a:defRPr sz="800"/>
            </a:lvl8pPr>
            <a:lvl9pPr marL="3657466" indent="0">
              <a:buNone/>
              <a:defRPr sz="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0DF0E-62F5-4442-9C48-73110DA37C40}" type="datetimeFigureOut">
              <a:rPr lang="es-CO" smtClean="0"/>
              <a:t>4/08/2023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FF4C-B69D-4B78-9E77-8DF49A243E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8108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5"/>
            <a:ext cx="8229600" cy="1143000"/>
          </a:xfrm>
          <a:prstGeom prst="rect">
            <a:avLst/>
          </a:prstGeom>
        </p:spPr>
        <p:txBody>
          <a:bodyPr vert="horz" lIns="91437" tIns="45718" rIns="91437" bIns="45718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5"/>
          </a:xfrm>
          <a:prstGeom prst="rect">
            <a:avLst/>
          </a:prstGeom>
        </p:spPr>
        <p:txBody>
          <a:bodyPr vert="horz" lIns="91437" tIns="45718" rIns="91437" bIns="45718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60"/>
            <a:ext cx="2133600" cy="365123"/>
          </a:xfrm>
          <a:prstGeom prst="rect">
            <a:avLst/>
          </a:prstGeom>
        </p:spPr>
        <p:txBody>
          <a:bodyPr vert="horz" lIns="91437" tIns="45718" rIns="91437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0DF0E-62F5-4442-9C48-73110DA37C40}" type="datetimeFigureOut">
              <a:rPr lang="es-CO" smtClean="0"/>
              <a:t>4/08/2023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60"/>
            <a:ext cx="2895600" cy="365123"/>
          </a:xfrm>
          <a:prstGeom prst="rect">
            <a:avLst/>
          </a:prstGeom>
        </p:spPr>
        <p:txBody>
          <a:bodyPr vert="horz" lIns="91437" tIns="45718" rIns="91437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60"/>
            <a:ext cx="2133600" cy="365123"/>
          </a:xfrm>
          <a:prstGeom prst="rect">
            <a:avLst/>
          </a:prstGeom>
        </p:spPr>
        <p:txBody>
          <a:bodyPr vert="horz" lIns="91437" tIns="45718" rIns="91437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0FF4C-B69D-4B78-9E77-8DF49A243E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11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67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8" indent="-342888" algn="l" defTabSz="914367" rtl="0" eaLnBrk="1" latinLnBrk="0" hangingPunct="1">
        <a:spcBef>
          <a:spcPct val="20000"/>
        </a:spcBef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22" indent="-285740" algn="l" defTabSz="914367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9" indent="-228592" algn="l" defTabSz="9143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41" indent="-228592" algn="l" defTabSz="91436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25" indent="-228592" algn="l" defTabSz="91436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07" indent="-228592" algn="l" defTabSz="9143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indent="-228592" algn="l" defTabSz="9143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74" indent="-228592" algn="l" defTabSz="9143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58" indent="-228592" algn="l" defTabSz="9143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3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7" algn="l" defTabSz="9143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9" algn="l" defTabSz="9143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33" algn="l" defTabSz="9143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15" algn="l" defTabSz="9143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00" algn="l" defTabSz="9143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2" algn="l" defTabSz="9143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66" algn="l" defTabSz="91436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42 Flecha a la derecha con muesca"/>
          <p:cNvSpPr/>
          <p:nvPr/>
        </p:nvSpPr>
        <p:spPr>
          <a:xfrm>
            <a:off x="755576" y="5379404"/>
            <a:ext cx="7750800" cy="1199891"/>
          </a:xfrm>
          <a:prstGeom prst="notchedRightArrow">
            <a:avLst>
              <a:gd name="adj1" fmla="val 73002"/>
              <a:gd name="adj2" fmla="val 30320"/>
            </a:avLst>
          </a:prstGeom>
          <a:solidFill>
            <a:srgbClr val="92D050"/>
          </a:solidFill>
          <a:ln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sp>
      <p:sp>
        <p:nvSpPr>
          <p:cNvPr id="42" name="41 Flecha a la derecha con muesca"/>
          <p:cNvSpPr/>
          <p:nvPr/>
        </p:nvSpPr>
        <p:spPr>
          <a:xfrm>
            <a:off x="748729" y="4035754"/>
            <a:ext cx="7751773" cy="1199891"/>
          </a:xfrm>
          <a:prstGeom prst="notchedRightArrow">
            <a:avLst>
              <a:gd name="adj1" fmla="val 73002"/>
              <a:gd name="adj2" fmla="val 30320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sp>
      <p:sp>
        <p:nvSpPr>
          <p:cNvPr id="41" name="40 Flecha a la derecha con muesca"/>
          <p:cNvSpPr/>
          <p:nvPr/>
        </p:nvSpPr>
        <p:spPr>
          <a:xfrm>
            <a:off x="755576" y="2685932"/>
            <a:ext cx="7750800" cy="1199891"/>
          </a:xfrm>
          <a:prstGeom prst="notchedRightArrow">
            <a:avLst>
              <a:gd name="adj1" fmla="val 73002"/>
              <a:gd name="adj2" fmla="val 30320"/>
            </a:avLst>
          </a:prstGeom>
          <a:solidFill>
            <a:srgbClr val="00B0F0"/>
          </a:solidFill>
          <a:ln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sp>
      <p:sp>
        <p:nvSpPr>
          <p:cNvPr id="5" name="4 Flecha a la derecha con muesca"/>
          <p:cNvSpPr/>
          <p:nvPr/>
        </p:nvSpPr>
        <p:spPr>
          <a:xfrm>
            <a:off x="775164" y="1328730"/>
            <a:ext cx="7750800" cy="1199891"/>
          </a:xfrm>
          <a:prstGeom prst="notchedRightArrow">
            <a:avLst>
              <a:gd name="adj1" fmla="val 73002"/>
              <a:gd name="adj2" fmla="val 30320"/>
            </a:avLst>
          </a:prstGeom>
          <a:ln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</p:sp>
      <p:sp>
        <p:nvSpPr>
          <p:cNvPr id="10" name="9 CuadroTexto">
            <a:hlinkClick r:id="" action="ppaction://noaction"/>
          </p:cNvPr>
          <p:cNvSpPr txBox="1"/>
          <p:nvPr/>
        </p:nvSpPr>
        <p:spPr>
          <a:xfrm>
            <a:off x="2394817" y="1617753"/>
            <a:ext cx="1512167" cy="580783"/>
          </a:xfrm>
          <a:prstGeom prst="round2Same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lIns="91437" tIns="45718" rIns="91437" bIns="45718" rtlCol="0">
            <a:spAutoFit/>
          </a:bodyPr>
          <a:lstStyle/>
          <a:p>
            <a:pPr algn="ctr"/>
            <a:r>
              <a:rPr lang="es-CO" sz="1000" b="1" dirty="0">
                <a:latin typeface="Arial" panose="020B0604020202020204" pitchFamily="34" charset="0"/>
                <a:cs typeface="Arial" panose="020B0604020202020204" pitchFamily="34" charset="0"/>
              </a:rPr>
              <a:t>GESTIÓN DE DIRECCION Y PLANEACCIÓN</a:t>
            </a:r>
          </a:p>
        </p:txBody>
      </p:sp>
      <p:sp>
        <p:nvSpPr>
          <p:cNvPr id="12" name="11 CuadroTexto">
            <a:hlinkClick r:id="" action="ppaction://noaction"/>
          </p:cNvPr>
          <p:cNvSpPr txBox="1"/>
          <p:nvPr/>
        </p:nvSpPr>
        <p:spPr>
          <a:xfrm>
            <a:off x="5076057" y="1617753"/>
            <a:ext cx="1512167" cy="580783"/>
          </a:xfrm>
          <a:prstGeom prst="round2Same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lIns="91437" tIns="45718" rIns="91437" bIns="45718" rtlCol="0">
            <a:spAutoFit/>
          </a:bodyPr>
          <a:lstStyle/>
          <a:p>
            <a:pPr algn="ctr"/>
            <a:r>
              <a:rPr lang="es-CO" sz="1000" b="1" dirty="0">
                <a:latin typeface="Arial" panose="020B0604020202020204" pitchFamily="34" charset="0"/>
                <a:cs typeface="Arial" panose="020B0604020202020204" pitchFamily="34" charset="0"/>
              </a:rPr>
              <a:t>GESTIÓN DE COMUNICACIÓN PÚBLICA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775166" y="1137365"/>
            <a:ext cx="7092664" cy="2769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1437" tIns="45718" rIns="91437" bIns="45718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PROCESOS DE DIRECCIÓN</a:t>
            </a:r>
          </a:p>
        </p:txBody>
      </p:sp>
      <p:sp>
        <p:nvSpPr>
          <p:cNvPr id="15" name="14 CuadroTexto">
            <a:hlinkClick r:id="" action="ppaction://noaction"/>
          </p:cNvPr>
          <p:cNvSpPr txBox="1"/>
          <p:nvPr/>
        </p:nvSpPr>
        <p:spPr>
          <a:xfrm>
            <a:off x="1979712" y="3005929"/>
            <a:ext cx="1512167" cy="580783"/>
          </a:xfrm>
          <a:prstGeom prst="round2Same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lIns="91437" tIns="45718" rIns="91437" bIns="45718" rtlCol="0">
            <a:spAutoFit/>
          </a:bodyPr>
          <a:lstStyle/>
          <a:p>
            <a:pPr algn="ctr"/>
            <a:r>
              <a:rPr lang="es-CO" sz="1000" b="1" dirty="0">
                <a:latin typeface="Arial" panose="020B0604020202020204" pitchFamily="34" charset="0"/>
                <a:cs typeface="Arial" panose="020B0604020202020204" pitchFamily="34" charset="0"/>
              </a:rPr>
              <a:t>GESTIÓN DE BIBLIOTECA</a:t>
            </a:r>
          </a:p>
          <a:p>
            <a:pPr algn="ctr"/>
            <a:endParaRPr lang="es-CO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15 CuadroTexto">
            <a:hlinkClick r:id="" action="ppaction://noaction"/>
          </p:cNvPr>
          <p:cNvSpPr txBox="1"/>
          <p:nvPr/>
        </p:nvSpPr>
        <p:spPr>
          <a:xfrm>
            <a:off x="3635897" y="3000398"/>
            <a:ext cx="1512167" cy="580783"/>
          </a:xfrm>
          <a:prstGeom prst="round2Same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lIns="91437" tIns="45718" rIns="91437" bIns="45718" rtlCol="0">
            <a:spAutoFit/>
          </a:bodyPr>
          <a:lstStyle/>
          <a:p>
            <a:pPr algn="ctr"/>
            <a:r>
              <a:rPr lang="es-CO" sz="1000" b="1" dirty="0">
                <a:latin typeface="Arial" panose="020B0604020202020204" pitchFamily="34" charset="0"/>
                <a:cs typeface="Arial" panose="020B0604020202020204" pitchFamily="34" charset="0"/>
              </a:rPr>
              <a:t>GESTIÓN </a:t>
            </a:r>
            <a:r>
              <a:rPr lang="es-CO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ARTISTICA </a:t>
            </a:r>
            <a:r>
              <a:rPr lang="es-CO" sz="1000" b="1" dirty="0">
                <a:latin typeface="Arial" panose="020B0604020202020204" pitchFamily="34" charset="0"/>
                <a:cs typeface="Arial" panose="020B0604020202020204" pitchFamily="34" charset="0"/>
              </a:rPr>
              <a:t>Y CULTURAL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775165" y="2476400"/>
            <a:ext cx="7092665" cy="2769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1437" tIns="45718" rIns="91437" bIns="45718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PROCESOS MISIONALES</a:t>
            </a:r>
          </a:p>
        </p:txBody>
      </p:sp>
      <p:sp>
        <p:nvSpPr>
          <p:cNvPr id="18" name="17 CuadroTexto">
            <a:hlinkClick r:id="" action="ppaction://noaction"/>
          </p:cNvPr>
          <p:cNvSpPr txBox="1"/>
          <p:nvPr/>
        </p:nvSpPr>
        <p:spPr>
          <a:xfrm>
            <a:off x="5292081" y="2994923"/>
            <a:ext cx="1512167" cy="580783"/>
          </a:xfrm>
          <a:prstGeom prst="round2Same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lIns="91437" tIns="45718" rIns="91437" bIns="45718" rtlCol="0">
            <a:spAutoFit/>
          </a:bodyPr>
          <a:lstStyle/>
          <a:p>
            <a:pPr algn="ctr"/>
            <a:r>
              <a:rPr lang="es-CO" sz="1000" b="1" dirty="0">
                <a:latin typeface="Arial" panose="020B0604020202020204" pitchFamily="34" charset="0"/>
                <a:cs typeface="Arial" panose="020B0604020202020204" pitchFamily="34" charset="0"/>
              </a:rPr>
              <a:t>GESTIÓN PATRIMONIO CULTURAL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775165" y="3880462"/>
            <a:ext cx="7092666" cy="276995"/>
          </a:xfrm>
          <a:prstGeom prst="rect">
            <a:avLst/>
          </a:prstGeom>
          <a:solidFill>
            <a:srgbClr val="F2EDAE"/>
          </a:solidFill>
          <a:ln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1437" tIns="45718" rIns="91437" bIns="45718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PROCESOS DE APOYO</a:t>
            </a:r>
          </a:p>
        </p:txBody>
      </p:sp>
      <p:sp>
        <p:nvSpPr>
          <p:cNvPr id="21" name="20 CuadroTexto">
            <a:hlinkClick r:id="" action="ppaction://noaction"/>
          </p:cNvPr>
          <p:cNvSpPr txBox="1"/>
          <p:nvPr/>
        </p:nvSpPr>
        <p:spPr>
          <a:xfrm>
            <a:off x="1047098" y="4264644"/>
            <a:ext cx="1368000" cy="742112"/>
          </a:xfrm>
          <a:prstGeom prst="round2SameRect">
            <a:avLst/>
          </a:prstGeom>
          <a:solidFill>
            <a:srgbClr val="F2EDAE"/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lIns="91437" tIns="45718" rIns="91437" bIns="45718" rtlCol="0">
            <a:spAutoFit/>
          </a:bodyPr>
          <a:lstStyle/>
          <a:p>
            <a:pPr algn="ctr"/>
            <a:r>
              <a:rPr lang="es-CO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GESTIÓN </a:t>
            </a:r>
            <a:r>
              <a:rPr lang="es-CO" sz="800" b="1" dirty="0">
                <a:latin typeface="Arial" panose="020B0604020202020204" pitchFamily="34" charset="0"/>
                <a:cs typeface="Arial" panose="020B0604020202020204" pitchFamily="34" charset="0"/>
              </a:rPr>
              <a:t>JURIDICA Y </a:t>
            </a:r>
            <a:r>
              <a:rPr lang="es-CO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CONTRATACION </a:t>
            </a:r>
          </a:p>
          <a:p>
            <a:pPr algn="ctr"/>
            <a:endParaRPr lang="es-CO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</a:t>
            </a:r>
            <a:endParaRPr lang="es-CO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23 CuadroTexto">
            <a:hlinkClick r:id="" action="ppaction://noaction"/>
          </p:cNvPr>
          <p:cNvSpPr txBox="1"/>
          <p:nvPr/>
        </p:nvSpPr>
        <p:spPr>
          <a:xfrm>
            <a:off x="2483920" y="4261803"/>
            <a:ext cx="1368000" cy="742112"/>
          </a:xfrm>
          <a:prstGeom prst="round2SameRect">
            <a:avLst/>
          </a:prstGeom>
          <a:solidFill>
            <a:srgbClr val="F2EDAE"/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lIns="91437" tIns="45718" rIns="91437" bIns="45718" rtlCol="0">
            <a:spAutoFit/>
          </a:bodyPr>
          <a:lstStyle/>
          <a:p>
            <a:pPr algn="ctr"/>
            <a:r>
              <a:rPr lang="es-CO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GESTIÓN </a:t>
            </a:r>
            <a:r>
              <a:rPr lang="es-CO" sz="800" b="1" dirty="0">
                <a:latin typeface="Arial" panose="020B0604020202020204" pitchFamily="34" charset="0"/>
                <a:cs typeface="Arial" panose="020B0604020202020204" pitchFamily="34" charset="0"/>
              </a:rPr>
              <a:t>DEL TALENTO </a:t>
            </a:r>
            <a:r>
              <a:rPr lang="es-CO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HUMANO</a:t>
            </a:r>
          </a:p>
          <a:p>
            <a:pPr algn="ctr"/>
            <a:endParaRPr lang="es-CO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</a:t>
            </a:r>
            <a:endParaRPr lang="es-CO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24 CuadroTexto">
            <a:hlinkClick r:id="" action="ppaction://noaction"/>
          </p:cNvPr>
          <p:cNvSpPr txBox="1"/>
          <p:nvPr/>
        </p:nvSpPr>
        <p:spPr>
          <a:xfrm>
            <a:off x="3886220" y="4264644"/>
            <a:ext cx="1368000" cy="742112"/>
          </a:xfrm>
          <a:prstGeom prst="round2SameRect">
            <a:avLst/>
          </a:prstGeom>
          <a:solidFill>
            <a:srgbClr val="F2EDAE"/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lIns="91437" tIns="45718" rIns="91437" bIns="45718" rtlCol="0">
            <a:spAutoFit/>
          </a:bodyPr>
          <a:lstStyle/>
          <a:p>
            <a:pPr algn="ctr"/>
            <a:r>
              <a:rPr lang="es-CO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GESTIÓN DOCUMENTAL</a:t>
            </a:r>
          </a:p>
          <a:p>
            <a:pPr algn="ctr"/>
            <a:endParaRPr lang="es-CO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O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28 CuadroTexto">
            <a:hlinkClick r:id="" action="ppaction://noaction"/>
          </p:cNvPr>
          <p:cNvSpPr txBox="1"/>
          <p:nvPr/>
        </p:nvSpPr>
        <p:spPr>
          <a:xfrm>
            <a:off x="2361777" y="5688957"/>
            <a:ext cx="1512167" cy="580783"/>
          </a:xfrm>
          <a:prstGeom prst="round2Same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lIns="91437" tIns="45718" rIns="91437" bIns="45718" rtlCol="0">
            <a:spAutoFit/>
          </a:bodyPr>
          <a:lstStyle/>
          <a:p>
            <a:pPr algn="ctr"/>
            <a:r>
              <a:rPr lang="es-CO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CONTROL INTERNO</a:t>
            </a:r>
          </a:p>
          <a:p>
            <a:pPr algn="ctr"/>
            <a:endParaRPr lang="es-CO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29 CuadroTexto">
            <a:hlinkClick r:id="" action="ppaction://noaction"/>
          </p:cNvPr>
          <p:cNvSpPr txBox="1"/>
          <p:nvPr/>
        </p:nvSpPr>
        <p:spPr>
          <a:xfrm>
            <a:off x="5076056" y="5687043"/>
            <a:ext cx="1512167" cy="579600"/>
          </a:xfrm>
          <a:prstGeom prst="round2Same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lIns="91437" tIns="45718" rIns="91437" bIns="45718" rtlCol="0">
            <a:spAutoFit/>
          </a:bodyPr>
          <a:lstStyle/>
          <a:p>
            <a:pPr algn="ctr"/>
            <a:r>
              <a:rPr lang="es-CO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MEJORAMIENTO INSTITUCIONAL</a:t>
            </a:r>
            <a:endParaRPr lang="es-CO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775164" y="5198704"/>
            <a:ext cx="7092666" cy="276995"/>
          </a:xfrm>
          <a:prstGeom prst="rect">
            <a:avLst/>
          </a:prstGeom>
          <a:solidFill>
            <a:srgbClr val="DCE5BB"/>
          </a:solidFill>
          <a:ln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1437" tIns="45718" rIns="91437" bIns="45718" rtlCol="0">
            <a:spAutoFit/>
          </a:bodyPr>
          <a:lstStyle/>
          <a:p>
            <a:pPr algn="ctr"/>
            <a:r>
              <a:rPr lang="es-CO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EVALUACIÒN Y CONTROL</a:t>
            </a:r>
            <a:endParaRPr lang="es-CO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5292224" y="4413561"/>
            <a:ext cx="1296000" cy="354921"/>
          </a:xfrm>
          <a:prstGeom prst="round2SameRect">
            <a:avLst/>
          </a:prstGeom>
          <a:solidFill>
            <a:srgbClr val="F2EDAE"/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lIns="91437" tIns="45718" rIns="91437" bIns="45718" rtlCol="0">
            <a:spAutoFit/>
          </a:bodyPr>
          <a:lstStyle/>
          <a:p>
            <a:pPr algn="ctr"/>
            <a:r>
              <a:rPr lang="es-CO" sz="800" b="1" dirty="0">
                <a:latin typeface="Arial" panose="020B0604020202020204" pitchFamily="34" charset="0"/>
                <a:cs typeface="Arial" panose="020B0604020202020204" pitchFamily="34" charset="0"/>
              </a:rPr>
              <a:t>GESTIÓN DOCUMENTAL</a:t>
            </a:r>
          </a:p>
        </p:txBody>
      </p:sp>
      <p:sp>
        <p:nvSpPr>
          <p:cNvPr id="33" name="32 CuadroTexto">
            <a:hlinkClick r:id="" action="ppaction://noaction"/>
          </p:cNvPr>
          <p:cNvSpPr txBox="1"/>
          <p:nvPr/>
        </p:nvSpPr>
        <p:spPr>
          <a:xfrm>
            <a:off x="6695329" y="4264644"/>
            <a:ext cx="1368000" cy="738510"/>
          </a:xfrm>
          <a:prstGeom prst="round2SameRect">
            <a:avLst>
              <a:gd name="adj1" fmla="val 14905"/>
              <a:gd name="adj2" fmla="val 0"/>
            </a:avLst>
          </a:prstGeom>
          <a:solidFill>
            <a:srgbClr val="F2EDAE"/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lIns="91437" tIns="45718" rIns="91437" bIns="45718" rtlCol="0">
            <a:spAutoFit/>
          </a:bodyPr>
          <a:lstStyle/>
          <a:p>
            <a:pPr algn="ctr"/>
            <a:endParaRPr lang="es-CO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MANTENIMIENTO Y ADMINISTRACIÓN DE BIENES</a:t>
            </a:r>
          </a:p>
          <a:p>
            <a:pPr algn="ctr"/>
            <a:endParaRPr lang="es-CO" sz="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33 Llamada de flecha a la derecha"/>
          <p:cNvSpPr/>
          <p:nvPr/>
        </p:nvSpPr>
        <p:spPr>
          <a:xfrm>
            <a:off x="41515" y="260648"/>
            <a:ext cx="504056" cy="6336704"/>
          </a:xfrm>
          <a:prstGeom prst="rightArrowCallou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5" name="34 CuadroTexto">
            <a:hlinkClick r:id="" action="ppaction://noaction"/>
          </p:cNvPr>
          <p:cNvSpPr txBox="1"/>
          <p:nvPr/>
        </p:nvSpPr>
        <p:spPr>
          <a:xfrm>
            <a:off x="5292224" y="4258395"/>
            <a:ext cx="1368000" cy="742117"/>
          </a:xfrm>
          <a:prstGeom prst="round2SameRect">
            <a:avLst/>
          </a:prstGeom>
          <a:solidFill>
            <a:srgbClr val="F2EDAE"/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/>
          <a:p>
            <a:pPr algn="ctr"/>
            <a:r>
              <a:rPr lang="es-CO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GESTIÓN ECONÓMICA Y FINANCIERA</a:t>
            </a:r>
          </a:p>
          <a:p>
            <a:pPr algn="ctr"/>
            <a:endParaRPr lang="es-CO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O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37 Rectángulo"/>
          <p:cNvSpPr/>
          <p:nvPr/>
        </p:nvSpPr>
        <p:spPr>
          <a:xfrm rot="16200000">
            <a:off x="-2046071" y="3049254"/>
            <a:ext cx="449514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1" cap="none" spc="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NECESIDADES DE LOS USUARIOS</a:t>
            </a:r>
            <a:endParaRPr lang="es-ES" sz="2000" b="1" cap="none" spc="0" dirty="0">
              <a:ln w="12700">
                <a:solidFill>
                  <a:schemeClr val="bg1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38 Llamada de flecha a la derecha"/>
          <p:cNvSpPr/>
          <p:nvPr/>
        </p:nvSpPr>
        <p:spPr>
          <a:xfrm rot="10800000">
            <a:off x="8585346" y="260648"/>
            <a:ext cx="504056" cy="6336704"/>
          </a:xfrm>
          <a:prstGeom prst="rightArrowCallou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0" name="39 Rectángulo"/>
          <p:cNvSpPr/>
          <p:nvPr/>
        </p:nvSpPr>
        <p:spPr>
          <a:xfrm rot="16200000">
            <a:off x="6620594" y="3049254"/>
            <a:ext cx="460138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1" cap="none" spc="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SATISFACCIÓN DE LOS  USUARIOS</a:t>
            </a:r>
            <a:endParaRPr lang="es-ES" sz="2000" b="1" cap="none" spc="0" dirty="0">
              <a:ln w="12700">
                <a:solidFill>
                  <a:schemeClr val="bg1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43 Rectángulo"/>
          <p:cNvSpPr/>
          <p:nvPr/>
        </p:nvSpPr>
        <p:spPr>
          <a:xfrm>
            <a:off x="1915227" y="104930"/>
            <a:ext cx="547162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i="1" dirty="0" smtClean="0">
                <a:ln w="18000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MAPA DE PROCESOS INSTITUTO </a:t>
            </a:r>
          </a:p>
          <a:p>
            <a:pPr algn="ctr"/>
            <a:r>
              <a:rPr lang="es-ES" sz="2000" b="1" i="1" cap="none" spc="0" dirty="0" smtClean="0">
                <a:ln w="18000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MUNICIPAL DE CULTURA DE YUMBO</a:t>
            </a:r>
            <a:endParaRPr lang="es-ES" sz="2000" b="1" i="1" cap="none" spc="0" dirty="0">
              <a:ln w="18000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5" name="1 Ima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33"/>
          <a:stretch>
            <a:fillRect/>
          </a:stretch>
        </p:blipFill>
        <p:spPr bwMode="auto">
          <a:xfrm>
            <a:off x="1043608" y="44624"/>
            <a:ext cx="826210" cy="1032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530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358</TotalTime>
  <Words>80</Words>
  <Application>Microsoft Office PowerPoint</Application>
  <PresentationFormat>Presentación en pantalla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carolina arana</dc:creator>
  <cp:lastModifiedBy>Control Interno</cp:lastModifiedBy>
  <cp:revision>29</cp:revision>
  <cp:lastPrinted>2023-08-04T20:46:06Z</cp:lastPrinted>
  <dcterms:created xsi:type="dcterms:W3CDTF">2013-10-02T16:28:42Z</dcterms:created>
  <dcterms:modified xsi:type="dcterms:W3CDTF">2023-08-04T20:48:43Z</dcterms:modified>
</cp:coreProperties>
</file>